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  <p:sldMasterId id="2147483685" r:id="rId4"/>
    <p:sldMasterId id="2147483686" r:id="rId5"/>
    <p:sldMasterId id="2147483687" r:id="rId6"/>
  </p:sldMasterIdLst>
  <p:notesMasterIdLst>
    <p:notesMasterId r:id="rId18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 type="screen4x3"/>
  <p:notesSz cx="7010400" cy="9296400"/>
  <p:embeddedFontLst>
    <p:embeddedFont>
      <p:font typeface="Alice" pitchFamily="2" charset="0"/>
      <p:regular r:id="rId19"/>
    </p:embeddedFont>
    <p:embeddedFont>
      <p:font typeface="Arial Narrow" panose="020B0604020202020204" pitchFamily="34" charset="0"/>
      <p:regular r:id="rId20"/>
      <p:bold r:id="rId21"/>
      <p:italic r:id="rId22"/>
      <p:boldItalic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Catamaran" pitchFamily="2" charset="77"/>
      <p:regular r:id="rId28"/>
      <p:bold r:id="rId29"/>
    </p:embeddedFont>
    <p:embeddedFont>
      <p:font typeface="Catamaran Thin" pitchFamily="2" charset="7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  <p:guide orient="horz" pos="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4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69c0fba8f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3369c0fba8f_2_10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93275" rIns="93275" bIns="93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69c0fba8f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3369c0fba8f_0_55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Stacey</a:t>
            </a:r>
            <a:endParaRPr/>
          </a:p>
        </p:txBody>
      </p:sp>
      <p:sp>
        <p:nvSpPr>
          <p:cNvPr id="294" name="Google Shape;294;g3369c0fba8f_0_55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44800" rIns="89600" bIns="448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0bfce3ad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360bfce3add_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g360bfce3add_2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69c0fba8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69c0fba8f_0_96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Ashley</a:t>
            </a:r>
            <a:endParaRPr/>
          </a:p>
        </p:txBody>
      </p:sp>
      <p:sp>
        <p:nvSpPr>
          <p:cNvPr id="325" name="Google Shape;325;g3369c0fba8f_0_9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2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b17f16ca9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30b17f16ca9_0_36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g30b17f16ca9_0_36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9ab9a24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359ab9a2421_0_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g359ab9a2421_0_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171" y="-1"/>
            <a:ext cx="9166342" cy="6850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048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52400" y="64008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C9C9C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2" descr="BU_logo_white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5005" y="5715852"/>
            <a:ext cx="2165533" cy="710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Google Shape;21;p2" descr="SUNY_Logo_white.ai"/>
          <p:cNvPicPr preferRelativeResize="0"/>
          <p:nvPr/>
        </p:nvPicPr>
        <p:blipFill rotWithShape="1">
          <a:blip r:embed="rId4">
            <a:alphaModFix/>
          </a:blip>
          <a:srcRect l="35364" t="40374" r="35839" b="40532"/>
          <a:stretch/>
        </p:blipFill>
        <p:spPr>
          <a:xfrm>
            <a:off x="4343400" y="5486400"/>
            <a:ext cx="2018270" cy="10341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5"/>
          <p:cNvGrpSpPr/>
          <p:nvPr/>
        </p:nvGrpSpPr>
        <p:grpSpPr>
          <a:xfrm>
            <a:off x="-981075" y="-104133"/>
            <a:ext cx="11516344" cy="6962069"/>
            <a:chOff x="-981075" y="-78100"/>
            <a:chExt cx="11516344" cy="5221552"/>
          </a:xfrm>
        </p:grpSpPr>
        <p:sp>
          <p:nvSpPr>
            <p:cNvPr id="86" name="Google Shape;86;p15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702900" y="4333433"/>
            <a:ext cx="49551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6"/>
          <p:cNvGrpSpPr/>
          <p:nvPr/>
        </p:nvGrpSpPr>
        <p:grpSpPr>
          <a:xfrm>
            <a:off x="-981075" y="-4"/>
            <a:ext cx="11516344" cy="6857940"/>
            <a:chOff x="-981075" y="-3"/>
            <a:chExt cx="11516344" cy="5143455"/>
          </a:xfrm>
        </p:grpSpPr>
        <p:sp>
          <p:nvSpPr>
            <p:cNvPr id="108" name="Google Shape;108;p16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-45517" y="919669"/>
            <a:ext cx="624020" cy="918392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7"/>
          <p:cNvGrpSpPr/>
          <p:nvPr/>
        </p:nvGrpSpPr>
        <p:grpSpPr>
          <a:xfrm>
            <a:off x="6320991" y="-9"/>
            <a:ext cx="3630819" cy="6857999"/>
            <a:chOff x="6320991" y="-7"/>
            <a:chExt cx="3630819" cy="5143499"/>
          </a:xfrm>
        </p:grpSpPr>
        <p:sp>
          <p:nvSpPr>
            <p:cNvPr id="124" name="Google Shape;124;p17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779100" y="1114667"/>
            <a:ext cx="60105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779100" y="2004733"/>
            <a:ext cx="6010500" cy="3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⬢"/>
              <a:defRPr/>
            </a:lvl1pPr>
            <a:lvl2pPr marL="914400" lvl="1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p17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4070" y="5949548"/>
            <a:ext cx="548700" cy="48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6320991" y="-9"/>
            <a:ext cx="3630819" cy="6857999"/>
            <a:chOff x="6320991" y="-7"/>
            <a:chExt cx="3630819" cy="5143499"/>
          </a:xfrm>
        </p:grpSpPr>
        <p:sp>
          <p:nvSpPr>
            <p:cNvPr id="141" name="Google Shape;141;p1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18"/>
          <p:cNvSpPr/>
          <p:nvPr/>
        </p:nvSpPr>
        <p:spPr>
          <a:xfrm>
            <a:off x="-45517" y="919669"/>
            <a:ext cx="624020" cy="918392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779100" y="1165117"/>
            <a:ext cx="66771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779100" y="2004733"/>
            <a:ext cx="2079900" cy="4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2"/>
          </p:nvPr>
        </p:nvSpPr>
        <p:spPr>
          <a:xfrm>
            <a:off x="3077669" y="2004733"/>
            <a:ext cx="2079900" cy="4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3"/>
          </p:nvPr>
        </p:nvSpPr>
        <p:spPr>
          <a:xfrm>
            <a:off x="5376238" y="2004733"/>
            <a:ext cx="2079900" cy="4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18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4070" y="5949548"/>
            <a:ext cx="548700" cy="48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-981075" y="-104133"/>
            <a:ext cx="11516344" cy="6962069"/>
            <a:chOff x="-981075" y="-78100"/>
            <a:chExt cx="11516344" cy="5221552"/>
          </a:xfrm>
        </p:grpSpPr>
        <p:sp>
          <p:nvSpPr>
            <p:cNvPr id="162" name="Google Shape;162;p19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accent2">
                <a:alpha val="14901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685800" y="990600"/>
            <a:ext cx="8250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8153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/>
            </a:lvl1pPr>
            <a:lvl2pPr marL="914400" lvl="1" indent="-29146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/>
            </a:lvl3pPr>
            <a:lvl4pPr marL="1828800" lvl="3" indent="-29146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rgbClr val="0F513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ftr" idx="11"/>
          </p:nvPr>
        </p:nvSpPr>
        <p:spPr>
          <a:xfrm>
            <a:off x="838200" y="0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1" descr="B-symbol-2c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76200"/>
            <a:ext cx="533400" cy="47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171" y="-1"/>
            <a:ext cx="9166341" cy="68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>
            <a:spLocks noGrp="1"/>
          </p:cNvSpPr>
          <p:nvPr>
            <p:ph type="ctrTitle"/>
          </p:nvPr>
        </p:nvSpPr>
        <p:spPr>
          <a:xfrm>
            <a:off x="3048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152400" y="64008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9C9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C9C9C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2" descr="BU_logo_white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5005" y="5715852"/>
            <a:ext cx="2165533" cy="710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1" name="Google Shape;201;p22" descr="SUNY_Logo_white.ai"/>
          <p:cNvPicPr preferRelativeResize="0"/>
          <p:nvPr/>
        </p:nvPicPr>
        <p:blipFill rotWithShape="1">
          <a:blip r:embed="rId4">
            <a:alphaModFix/>
          </a:blip>
          <a:srcRect l="35362" t="40374" r="35840" b="40531"/>
          <a:stretch/>
        </p:blipFill>
        <p:spPr>
          <a:xfrm>
            <a:off x="4343400" y="5486401"/>
            <a:ext cx="2018271" cy="7755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" type="title">
  <p:cSld name="TITLE">
    <p:bg>
      <p:bgPr>
        <a:solidFill>
          <a:schemeClr val="dk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 rotWithShape="1">
          <a:blip r:embed="rId2">
            <a:alphaModFix/>
          </a:blip>
          <a:srcRect t="-50"/>
          <a:stretch/>
        </p:blipFill>
        <p:spPr>
          <a:xfrm>
            <a:off x="1" y="3429001"/>
            <a:ext cx="9144001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>
            <a:spLocks noGrp="1"/>
          </p:cNvSpPr>
          <p:nvPr>
            <p:ph type="ctrTitle"/>
          </p:nvPr>
        </p:nvSpPr>
        <p:spPr>
          <a:xfrm>
            <a:off x="990600" y="533400"/>
            <a:ext cx="7772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1"/>
          </p:nvPr>
        </p:nvSpPr>
        <p:spPr>
          <a:xfrm>
            <a:off x="990600" y="243840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60"/>
              <a:buFont typeface="Noto Sans Symbols"/>
              <a:buNone/>
              <a:defRPr sz="1600" b="1" cap="none"/>
            </a:lvl1pPr>
            <a:lvl2pPr lvl="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pic>
        <p:nvPicPr>
          <p:cNvPr id="206" name="Google Shape;206;p23" descr="BU_N_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6019800"/>
            <a:ext cx="1690688" cy="554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152400" y="64008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9C9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C9C9C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85800" y="990600"/>
            <a:ext cx="8250238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8153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F513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838200" y="0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 descr="B-symbol-2c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76200"/>
            <a:ext cx="533400" cy="4751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/>
        </p:nvSpPr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Vertical">
  <p:cSld name="Title and Content Vertical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F51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2" name="Google Shape;212;p24"/>
          <p:cNvSpPr/>
          <p:nvPr/>
        </p:nvSpPr>
        <p:spPr>
          <a:xfrm rot="-5400000">
            <a:off x="1181100" y="3390900"/>
            <a:ext cx="685800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36576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5029200" y="457201"/>
            <a:ext cx="38100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None/>
              <a:defRPr/>
            </a:lvl1pPr>
            <a:lvl2pPr marL="914400" lvl="1" indent="-29146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/>
            </a:lvl3pPr>
            <a:lvl4pPr marL="1828800" lvl="3" indent="-29146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Photo">
  <p:cSld name="Title and Content Photo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body" idx="1"/>
          </p:nvPr>
        </p:nvSpPr>
        <p:spPr>
          <a:xfrm>
            <a:off x="533400" y="457201"/>
            <a:ext cx="38100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None/>
              <a:defRPr/>
            </a:lvl1pPr>
            <a:lvl2pPr marL="914400" lvl="1" indent="-29146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/>
            </a:lvl3pPr>
            <a:lvl4pPr marL="1828800" lvl="3" indent="-29146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2" name="Google Shape;222;p25" descr="BU_N_w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2800" y="6019800"/>
            <a:ext cx="1690688" cy="55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Background">
  <p:cSld name="No Background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1534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None/>
              <a:defRPr/>
            </a:lvl1pPr>
            <a:lvl2pPr marL="914400" lvl="1" indent="-29146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/>
            </a:lvl3pPr>
            <a:lvl4pPr marL="1828800" lvl="3" indent="-29146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 b="1"/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Font typeface="Arial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/>
            </a:lvl1pPr>
            <a:lvl2pPr marL="91440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Font typeface="Arial"/>
              <a:buNone/>
              <a:defRPr sz="1800"/>
            </a:lvl3pPr>
            <a:lvl4pPr marL="1828800" lvl="3" indent="-2844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 b="1"/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Font typeface="Arial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/>
            </a:lvl1pPr>
            <a:lvl2pPr marL="91440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Font typeface="Arial"/>
              <a:buNone/>
              <a:defRPr sz="1800"/>
            </a:lvl3pPr>
            <a:lvl4pPr marL="1828800" lvl="3" indent="-2844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900"/>
              </a:spcBef>
              <a:spcAft>
                <a:spcPts val="0"/>
              </a:spcAft>
              <a:buClr>
                <a:srgbClr val="DED199"/>
              </a:buClr>
              <a:buSzPts val="14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360"/>
              </a:spcBef>
              <a:spcAft>
                <a:spcPts val="0"/>
              </a:spcAft>
              <a:buClr>
                <a:srgbClr val="006F5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8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304800" y="609600"/>
            <a:ext cx="77724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685800" y="990600"/>
            <a:ext cx="8250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8153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2" name="Google Shape;252;p32" descr="B-symbol-2c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144084"/>
            <a:ext cx="457200" cy="407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/>
        </p:nvSpPr>
        <p:spPr>
          <a:xfrm>
            <a:off x="8686800" y="64008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2"/>
          <p:cNvSpPr txBox="1">
            <a:spLocks noGrp="1"/>
          </p:cNvSpPr>
          <p:nvPr>
            <p:ph type="dt" idx="10"/>
          </p:nvPr>
        </p:nvSpPr>
        <p:spPr>
          <a:xfrm>
            <a:off x="155713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6629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1447800" y="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>
                <a:solidFill>
                  <a:srgbClr val="C2D72E"/>
                </a:solidFill>
                <a:latin typeface="Arial"/>
                <a:ea typeface="Arial"/>
                <a:cs typeface="Arial"/>
                <a:sym typeface="Arial"/>
              </a:rPr>
              <a:t>DEPARTMENT NAME</a:t>
            </a:r>
            <a:endParaRPr sz="900" b="1" i="0" u="none">
              <a:solidFill>
                <a:srgbClr val="C2D7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Vertical">
  <p:cSld name="Title and Content Vertical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36576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5029200" y="457200"/>
            <a:ext cx="3810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900"/>
              </a:spcBef>
              <a:spcAft>
                <a:spcPts val="0"/>
              </a:spcAft>
              <a:buSzPts val="1080"/>
              <a:buNone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half photo">
  <p:cSld name="Title with half photo">
    <p:bg>
      <p:bgPr>
        <a:solidFill>
          <a:schemeClr val="dk2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900"/>
              </a:spcBef>
              <a:spcAft>
                <a:spcPts val="0"/>
              </a:spcAft>
              <a:buClr>
                <a:srgbClr val="DED199"/>
              </a:buClr>
              <a:buSzPts val="14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360"/>
              </a:spcBef>
              <a:spcAft>
                <a:spcPts val="0"/>
              </a:spcAft>
              <a:buClr>
                <a:srgbClr val="006F5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8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ctrTitle"/>
          </p:nvPr>
        </p:nvSpPr>
        <p:spPr>
          <a:xfrm>
            <a:off x="304800" y="587762"/>
            <a:ext cx="77724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1"/>
          </p:nvPr>
        </p:nvSpPr>
        <p:spPr>
          <a:xfrm>
            <a:off x="304800" y="2641333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900"/>
              </a:spcBef>
              <a:spcAft>
                <a:spcPts val="0"/>
              </a:spcAft>
              <a:buSzPts val="960"/>
              <a:buFont typeface="Noto Sans Symbols"/>
              <a:buNone/>
              <a:defRPr sz="1600" b="1" cap="none">
                <a:solidFill>
                  <a:schemeClr val="accent2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152400" y="64008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4" descr="BU_logo_whit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05600" y="5758674"/>
            <a:ext cx="2034937" cy="6672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chemeClr val="dk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171" y="-1"/>
            <a:ext cx="9166342" cy="6850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3048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/>
          <p:nvPr/>
        </p:nvSpPr>
        <p:spPr>
          <a:xfrm>
            <a:off x="152400" y="64008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C9C9C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4" descr="BU_logo_white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5005" y="5715852"/>
            <a:ext cx="2165533" cy="710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7" name="Google Shape;37;p4" descr="SUNY_Logo_white.ai"/>
          <p:cNvPicPr preferRelativeResize="0"/>
          <p:nvPr/>
        </p:nvPicPr>
        <p:blipFill rotWithShape="1">
          <a:blip r:embed="rId4">
            <a:alphaModFix/>
          </a:blip>
          <a:srcRect l="35364" t="40374" r="35839" b="40532"/>
          <a:stretch/>
        </p:blipFill>
        <p:spPr>
          <a:xfrm>
            <a:off x="4343400" y="5486400"/>
            <a:ext cx="2018270" cy="10341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Background">
  <p:cSld name="No Background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6629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1534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900"/>
              </a:spcBef>
              <a:spcAft>
                <a:spcPts val="0"/>
              </a:spcAft>
              <a:buSzPts val="1080"/>
              <a:buNone/>
              <a:defRPr/>
            </a:lvl1pPr>
            <a:lvl2pPr marL="914400" lvl="1" indent="-291465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291464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/>
            </a:lvl1pPr>
            <a:lvl2pPr marL="914400" lvl="1" indent="-29845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28448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277" name="Google Shape;277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/>
            </a:lvl1pPr>
            <a:lvl2pPr marL="914400" lvl="1" indent="-29845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28448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900"/>
              </a:spcBef>
              <a:spcAft>
                <a:spcPts val="0"/>
              </a:spcAft>
              <a:buClr>
                <a:srgbClr val="DED199"/>
              </a:buClr>
              <a:buSzPts val="14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360"/>
              </a:spcBef>
              <a:spcAft>
                <a:spcPts val="0"/>
              </a:spcAft>
              <a:buClr>
                <a:srgbClr val="006F5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8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_1">
    <p:bg>
      <p:bgPr>
        <a:solidFill>
          <a:schemeClr val="dk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39"/>
          <p:cNvSpPr txBox="1">
            <a:spLocks noGrp="1"/>
          </p:cNvSpPr>
          <p:nvPr>
            <p:ph type="ctrTitle"/>
          </p:nvPr>
        </p:nvSpPr>
        <p:spPr>
          <a:xfrm>
            <a:off x="304800" y="609600"/>
            <a:ext cx="77724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104133"/>
            <a:ext cx="11516344" cy="6962069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4333433"/>
            <a:ext cx="49551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9195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919669"/>
            <a:ext cx="624020" cy="918392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9"/>
            <a:ext cx="3630818" cy="6857997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1114667"/>
            <a:ext cx="60105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2004733"/>
            <a:ext cx="6010500" cy="38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FA916951-7F39-9749-818D-6702C18EF1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070" y="5949548"/>
            <a:ext cx="548700" cy="6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92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72;p5">
            <a:extLst>
              <a:ext uri="{FF2B5EF4-FFF2-40B4-BE49-F238E27FC236}">
                <a16:creationId xmlns:a16="http://schemas.microsoft.com/office/drawing/2014/main" id="{CCCB7AC5-5E37-9B4F-88AB-A2D41F454C00}"/>
              </a:ext>
            </a:extLst>
          </p:cNvPr>
          <p:cNvGrpSpPr/>
          <p:nvPr userDrawn="1"/>
        </p:nvGrpSpPr>
        <p:grpSpPr>
          <a:xfrm>
            <a:off x="6320991" y="-9"/>
            <a:ext cx="3630818" cy="6857997"/>
            <a:chOff x="6320991" y="-7"/>
            <a:chExt cx="3630818" cy="5143498"/>
          </a:xfrm>
        </p:grpSpPr>
        <p:sp>
          <p:nvSpPr>
            <p:cNvPr id="21" name="Google Shape;73;p5">
              <a:extLst>
                <a:ext uri="{FF2B5EF4-FFF2-40B4-BE49-F238E27FC236}">
                  <a16:creationId xmlns:a16="http://schemas.microsoft.com/office/drawing/2014/main" id="{19BAADDC-3395-B14D-B509-34695701D1C3}"/>
                </a:ext>
              </a:extLst>
            </p:cNvPr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74;p5">
              <a:extLst>
                <a:ext uri="{FF2B5EF4-FFF2-40B4-BE49-F238E27FC236}">
                  <a16:creationId xmlns:a16="http://schemas.microsoft.com/office/drawing/2014/main" id="{439D85B8-E232-9B42-9B8E-EFD4D2663264}"/>
                </a:ext>
              </a:extLst>
            </p:cNvPr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75;p5">
              <a:extLst>
                <a:ext uri="{FF2B5EF4-FFF2-40B4-BE49-F238E27FC236}">
                  <a16:creationId xmlns:a16="http://schemas.microsoft.com/office/drawing/2014/main" id="{1EC7BEC8-4F8C-B345-8266-A7EC7E0B5CB4}"/>
                </a:ext>
              </a:extLst>
            </p:cNvPr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76;p5">
              <a:extLst>
                <a:ext uri="{FF2B5EF4-FFF2-40B4-BE49-F238E27FC236}">
                  <a16:creationId xmlns:a16="http://schemas.microsoft.com/office/drawing/2014/main" id="{72827C3D-F5D8-9940-B5B7-65850657FFEF}"/>
                </a:ext>
              </a:extLst>
            </p:cNvPr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77;p5">
              <a:extLst>
                <a:ext uri="{FF2B5EF4-FFF2-40B4-BE49-F238E27FC236}">
                  <a16:creationId xmlns:a16="http://schemas.microsoft.com/office/drawing/2014/main" id="{94FE5994-4B8C-E342-AB35-E57B5AA645A0}"/>
                </a:ext>
              </a:extLst>
            </p:cNvPr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78;p5">
              <a:extLst>
                <a:ext uri="{FF2B5EF4-FFF2-40B4-BE49-F238E27FC236}">
                  <a16:creationId xmlns:a16="http://schemas.microsoft.com/office/drawing/2014/main" id="{5D285709-2DBA-0C43-AB1A-0C635D507577}"/>
                </a:ext>
              </a:extLst>
            </p:cNvPr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7" name="Google Shape;79;p5">
              <a:extLst>
                <a:ext uri="{FF2B5EF4-FFF2-40B4-BE49-F238E27FC236}">
                  <a16:creationId xmlns:a16="http://schemas.microsoft.com/office/drawing/2014/main" id="{2623150B-3E2A-844F-9B31-162FC98ED67F}"/>
                </a:ext>
              </a:extLst>
            </p:cNvPr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8" name="Google Shape;80;p5">
              <a:extLst>
                <a:ext uri="{FF2B5EF4-FFF2-40B4-BE49-F238E27FC236}">
                  <a16:creationId xmlns:a16="http://schemas.microsoft.com/office/drawing/2014/main" id="{01F10356-402B-1C4E-B15B-8B99E5CC4B91}"/>
                </a:ext>
              </a:extLst>
            </p:cNvPr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81;p5">
              <a:extLst>
                <a:ext uri="{FF2B5EF4-FFF2-40B4-BE49-F238E27FC236}">
                  <a16:creationId xmlns:a16="http://schemas.microsoft.com/office/drawing/2014/main" id="{B748C989-C85D-1646-A773-992272B5A0A0}"/>
                </a:ext>
              </a:extLst>
            </p:cNvPr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0" name="Google Shape;82;p5">
              <a:extLst>
                <a:ext uri="{FF2B5EF4-FFF2-40B4-BE49-F238E27FC236}">
                  <a16:creationId xmlns:a16="http://schemas.microsoft.com/office/drawing/2014/main" id="{D015CAFF-04DA-2C46-A780-8C63A3A1AAE2}"/>
                </a:ext>
              </a:extLst>
            </p:cNvPr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lang="en-US" sz="1800" i="0" u="none" strike="noStrike" cap="none" dirty="0">
                <a:solidFill>
                  <a:srgbClr val="0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31" name="Google Shape;83;p5">
              <a:extLst>
                <a:ext uri="{FF2B5EF4-FFF2-40B4-BE49-F238E27FC236}">
                  <a16:creationId xmlns:a16="http://schemas.microsoft.com/office/drawing/2014/main" id="{C10556C1-92FD-1140-814B-164A089EF158}"/>
                </a:ext>
              </a:extLst>
            </p:cNvPr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6" name="Google Shape;106;p7"/>
          <p:cNvSpPr/>
          <p:nvPr/>
        </p:nvSpPr>
        <p:spPr>
          <a:xfrm>
            <a:off x="-45517" y="919669"/>
            <a:ext cx="624020" cy="918392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779100" y="1165117"/>
            <a:ext cx="66771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779100" y="2004733"/>
            <a:ext cx="20799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077669" y="2004733"/>
            <a:ext cx="20799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376238" y="2004733"/>
            <a:ext cx="20799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3" name="Picture 32" descr="Logo&#10;&#10;Description automatically generated with medium confidence">
            <a:extLst>
              <a:ext uri="{FF2B5EF4-FFF2-40B4-BE49-F238E27FC236}">
                <a16:creationId xmlns:a16="http://schemas.microsoft.com/office/drawing/2014/main" id="{61028202-2729-DF4B-830F-9FF812AEE7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070" y="5949548"/>
            <a:ext cx="548700" cy="6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09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6857940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47208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104133"/>
            <a:ext cx="11516344" cy="6962069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accent2">
                <a:alpha val="15080"/>
              </a:scheme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98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685800" y="990600"/>
            <a:ext cx="8250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8153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7" name="Google Shape;47;p6" descr="B-symbol-2c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144084"/>
            <a:ext cx="457200" cy="40730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/>
        </p:nvSpPr>
        <p:spPr>
          <a:xfrm>
            <a:off x="8686800" y="64008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155713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6629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/>
          <p:nvPr/>
        </p:nvSpPr>
        <p:spPr>
          <a:xfrm>
            <a:off x="1447800" y="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C2D72E"/>
                </a:solidFill>
                <a:latin typeface="Arial"/>
                <a:ea typeface="Arial"/>
                <a:cs typeface="Arial"/>
                <a:sym typeface="Arial"/>
              </a:rPr>
              <a:t>DEPARTMENT NAME</a:t>
            </a:r>
            <a:endParaRPr sz="900" b="1" i="0" u="none" strike="noStrike" cap="none">
              <a:solidFill>
                <a:srgbClr val="C2D7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7"/>
          <p:cNvSpPr txBox="1">
            <a:spLocks noGrp="1"/>
          </p:cNvSpPr>
          <p:nvPr>
            <p:ph type="ctrTitle"/>
          </p:nvPr>
        </p:nvSpPr>
        <p:spPr>
          <a:xfrm>
            <a:off x="304800" y="609600"/>
            <a:ext cx="77724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Vertical">
  <p:cSld name="Title and Content Vertical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36576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5029200" y="457200"/>
            <a:ext cx="3810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None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half photo">
  <p:cSld name="Title with half photo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 txBox="1">
            <a:spLocks noGrp="1"/>
          </p:cNvSpPr>
          <p:nvPr>
            <p:ph type="ctrTitle"/>
          </p:nvPr>
        </p:nvSpPr>
        <p:spPr>
          <a:xfrm>
            <a:off x="304800" y="587762"/>
            <a:ext cx="77724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304800" y="2641333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60"/>
              <a:buFont typeface="Noto Sans Symbols"/>
              <a:buNone/>
              <a:defRPr sz="1600" b="1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/>
          <p:nvPr/>
        </p:nvSpPr>
        <p:spPr>
          <a:xfrm>
            <a:off x="152400" y="64008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9" descr="BU_logo_whit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05600" y="5758674"/>
            <a:ext cx="2034937" cy="6672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Background">
  <p:cSld name="No Background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6629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1534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None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Font typeface="Arial"/>
              <a:buNone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23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800" y="2017713"/>
            <a:ext cx="8153400" cy="369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DED199"/>
              </a:buClr>
              <a:buSzPts val="14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F5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44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F51"/>
              </a:buClr>
              <a:buSzPts val="88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F5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685800" y="2017713"/>
            <a:ext cx="8153400" cy="3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DED199"/>
              </a:buClr>
              <a:buSzPts val="14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F5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8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6629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779100" y="1114667"/>
            <a:ext cx="60105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779100" y="2004733"/>
            <a:ext cx="6010500" cy="3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685800" y="2017713"/>
            <a:ext cx="8153400" cy="3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DED199"/>
              </a:buClr>
              <a:buSzPts val="14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6F5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44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F51"/>
              </a:buClr>
              <a:buSzPts val="88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F51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487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8250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1"/>
          </p:nvPr>
        </p:nvSpPr>
        <p:spPr>
          <a:xfrm>
            <a:off x="685800" y="2017713"/>
            <a:ext cx="8153400" cy="3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spcBef>
                <a:spcPts val="900"/>
              </a:spcBef>
              <a:spcAft>
                <a:spcPts val="0"/>
              </a:spcAft>
              <a:buClr>
                <a:srgbClr val="DED199"/>
              </a:buClr>
              <a:buSzPts val="14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spcBef>
                <a:spcPts val="360"/>
              </a:spcBef>
              <a:spcAft>
                <a:spcPts val="0"/>
              </a:spcAft>
              <a:buClr>
                <a:srgbClr val="006F5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448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8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92100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92100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92100" algn="l">
              <a:spcBef>
                <a:spcPts val="400"/>
              </a:spcBef>
              <a:spcAft>
                <a:spcPts val="0"/>
              </a:spcAft>
              <a:buClr>
                <a:srgbClr val="006F51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6629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dt" idx="10"/>
          </p:nvPr>
        </p:nvSpPr>
        <p:spPr>
          <a:xfrm>
            <a:off x="457200" y="64008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1114667"/>
            <a:ext cx="60105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2004733"/>
            <a:ext cx="6010500" cy="3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2614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g"/><Relationship Id="rId18" Type="http://schemas.openxmlformats.org/officeDocument/2006/relationships/image" Target="../media/image33.png"/><Relationship Id="rId3" Type="http://schemas.openxmlformats.org/officeDocument/2006/relationships/hyperlink" Target="https://www.binghamton.edu/watson/about/student-groups.htm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7.png"/><Relationship Id="rId7" Type="http://schemas.openxmlformats.org/officeDocument/2006/relationships/hyperlink" Target="mailto:kwoods@binghamton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misuraca@binghamton.edu" TargetMode="External"/><Relationship Id="rId5" Type="http://schemas.openxmlformats.org/officeDocument/2006/relationships/hyperlink" Target="mailto:sbrown15@binghamton.edu" TargetMode="External"/><Relationship Id="rId4" Type="http://schemas.openxmlformats.org/officeDocument/2006/relationships/hyperlink" Target="mailto:colemank@binghamton.edu" TargetMode="External"/><Relationship Id="rId9" Type="http://schemas.openxmlformats.org/officeDocument/2006/relationships/image" Target="../media/image3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0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560" y="6067569"/>
            <a:ext cx="1596911" cy="52364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>
            <a:spLocks noGrp="1"/>
          </p:cNvSpPr>
          <p:nvPr>
            <p:ph type="ctrTitle"/>
          </p:nvPr>
        </p:nvSpPr>
        <p:spPr>
          <a:xfrm>
            <a:off x="113550" y="2550364"/>
            <a:ext cx="891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Watson Career and Alumni Connections</a:t>
            </a:r>
            <a:r>
              <a:rPr lang="en-US" sz="3200" dirty="0">
                <a:latin typeface="Cambria"/>
                <a:ea typeface="Cambria"/>
                <a:cs typeface="Cambria"/>
                <a:sym typeface="Cambria"/>
              </a:rPr>
              <a:t> Office</a:t>
            </a:r>
            <a:endParaRPr sz="32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700" b="0" i="1" dirty="0">
                <a:latin typeface="Cambria"/>
                <a:ea typeface="Cambria"/>
                <a:cs typeface="Cambria"/>
                <a:sym typeface="Cambria"/>
              </a:rPr>
              <a:t>GlobalFoundries Recruitment Opportunities</a:t>
            </a:r>
            <a:endParaRPr sz="2700" b="0" i="1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>
            <a:spLocks noGrp="1"/>
          </p:cNvSpPr>
          <p:nvPr>
            <p:ph type="title"/>
          </p:nvPr>
        </p:nvSpPr>
        <p:spPr>
          <a:xfrm>
            <a:off x="751107" y="1292197"/>
            <a:ext cx="6677100" cy="5135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600" dirty="0" err="1">
                <a:latin typeface="Cambria" panose="02040503050406030204" pitchFamily="18" charset="0"/>
              </a:rPr>
              <a:t>GrIP</a:t>
            </a:r>
            <a:r>
              <a:rPr lang="en-US" sz="3600" dirty="0">
                <a:latin typeface="Cambria" panose="02040503050406030204" pitchFamily="18" charset="0"/>
              </a:rPr>
              <a:t> Proposed Timeline</a:t>
            </a:r>
            <a:endParaRPr sz="3600" dirty="0">
              <a:latin typeface="Cambria" panose="02040503050406030204" pitchFamily="18" charset="0"/>
            </a:endParaRPr>
          </a:p>
        </p:txBody>
      </p:sp>
      <p:sp>
        <p:nvSpPr>
          <p:cNvPr id="286" name="Google Shape;286;p20"/>
          <p:cNvSpPr txBox="1">
            <a:spLocks noGrp="1"/>
          </p:cNvSpPr>
          <p:nvPr>
            <p:ph type="body" idx="1"/>
          </p:nvPr>
        </p:nvSpPr>
        <p:spPr>
          <a:xfrm>
            <a:off x="270587" y="2374094"/>
            <a:ext cx="1670180" cy="28029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ctr">
              <a:buNone/>
            </a:pPr>
            <a:r>
              <a:rPr lang="en-US" sz="1600" b="1" dirty="0">
                <a:latin typeface="Cambria" panose="02040503050406030204" pitchFamily="18" charset="0"/>
              </a:rPr>
              <a:t>June-July: </a:t>
            </a:r>
          </a:p>
          <a:p>
            <a:pPr marL="139700" indent="0" algn="ctr">
              <a:buNone/>
            </a:pPr>
            <a:endParaRPr lang="en-US" sz="1600" dirty="0">
              <a:latin typeface="Cambria" panose="02040503050406030204" pitchFamily="18" charset="0"/>
            </a:endParaRPr>
          </a:p>
          <a:p>
            <a:pPr marL="139700" indent="0" algn="ctr">
              <a:buNone/>
            </a:pPr>
            <a:r>
              <a:rPr lang="en-US" sz="1600" dirty="0">
                <a:latin typeface="Cambria" panose="02040503050406030204" pitchFamily="18" charset="0"/>
              </a:rPr>
              <a:t>Industry partners attend info session or have 1:1 meetings about program with Watson College Staff</a:t>
            </a:r>
          </a:p>
        </p:txBody>
      </p:sp>
      <p:sp>
        <p:nvSpPr>
          <p:cNvPr id="287" name="Google Shape;287;p20"/>
          <p:cNvSpPr txBox="1">
            <a:spLocks noGrp="1"/>
          </p:cNvSpPr>
          <p:nvPr>
            <p:ph type="body" idx="2"/>
          </p:nvPr>
        </p:nvSpPr>
        <p:spPr>
          <a:xfrm>
            <a:off x="2162968" y="2374095"/>
            <a:ext cx="1582438" cy="17795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ctr">
              <a:buNone/>
            </a:pPr>
            <a:r>
              <a:rPr lang="en-US" sz="1600" b="1" dirty="0">
                <a:latin typeface="Cambria" panose="02040503050406030204" pitchFamily="18" charset="0"/>
              </a:rPr>
              <a:t>July-August:</a:t>
            </a:r>
          </a:p>
          <a:p>
            <a:pPr marL="139700" indent="0" algn="ctr">
              <a:buNone/>
            </a:pPr>
            <a:endParaRPr lang="en-US" sz="1600" dirty="0">
              <a:latin typeface="Cambria" panose="02040503050406030204" pitchFamily="18" charset="0"/>
            </a:endParaRPr>
          </a:p>
          <a:p>
            <a:pPr marL="139700" indent="0" algn="ctr">
              <a:buNone/>
            </a:pPr>
            <a:r>
              <a:rPr lang="en-US" sz="1600" dirty="0">
                <a:latin typeface="Cambria" panose="02040503050406030204" pitchFamily="18" charset="0"/>
              </a:rPr>
              <a:t>Industry partners secured with letter of interest </a:t>
            </a:r>
          </a:p>
        </p:txBody>
      </p:sp>
      <p:sp>
        <p:nvSpPr>
          <p:cNvPr id="288" name="Google Shape;288;p20"/>
          <p:cNvSpPr txBox="1">
            <a:spLocks noGrp="1"/>
          </p:cNvSpPr>
          <p:nvPr>
            <p:ph type="body" idx="3"/>
          </p:nvPr>
        </p:nvSpPr>
        <p:spPr>
          <a:xfrm>
            <a:off x="3967607" y="2374095"/>
            <a:ext cx="2270838" cy="16955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ctr">
              <a:buNone/>
            </a:pPr>
            <a:r>
              <a:rPr lang="en-US" sz="1600" b="1" dirty="0">
                <a:latin typeface="Cambria" panose="02040503050406030204" pitchFamily="18" charset="0"/>
              </a:rPr>
              <a:t>September-November: </a:t>
            </a:r>
          </a:p>
          <a:p>
            <a:pPr marL="139700" indent="0" algn="ctr">
              <a:buNone/>
            </a:pPr>
            <a:endParaRPr lang="en-US" sz="1600" dirty="0">
              <a:latin typeface="Cambria" panose="02040503050406030204" pitchFamily="18" charset="0"/>
            </a:endParaRPr>
          </a:p>
          <a:p>
            <a:pPr marL="139700" indent="0" algn="ctr">
              <a:buNone/>
            </a:pPr>
            <a:r>
              <a:rPr lang="en-US" sz="1600" dirty="0">
                <a:latin typeface="Cambria" panose="02040503050406030204" pitchFamily="18" charset="0"/>
              </a:rPr>
              <a:t>Applications posted to Handshake for students to apply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ldNum" idx="12"/>
          </p:nvPr>
        </p:nvSpPr>
        <p:spPr>
          <a:xfrm>
            <a:off x="8480584" y="56071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5943"/>
                </a:solidFill>
                <a:latin typeface="Cambria" panose="02040503050406030204" pitchFamily="18" charset="0"/>
              </a:rPr>
              <a:pPr/>
              <a:t>10</a:t>
            </a:fld>
            <a:endParaRPr>
              <a:solidFill>
                <a:srgbClr val="005943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13653-1493-AC88-D44E-68121D6AC29F}"/>
              </a:ext>
            </a:extLst>
          </p:cNvPr>
          <p:cNvSpPr txBox="1"/>
          <p:nvPr/>
        </p:nvSpPr>
        <p:spPr>
          <a:xfrm>
            <a:off x="207608" y="5607102"/>
            <a:ext cx="2134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Note: Timeline is flexible</a:t>
            </a:r>
          </a:p>
        </p:txBody>
      </p:sp>
      <p:sp>
        <p:nvSpPr>
          <p:cNvPr id="6" name="Google Shape;288;p20">
            <a:extLst>
              <a:ext uri="{FF2B5EF4-FFF2-40B4-BE49-F238E27FC236}">
                <a16:creationId xmlns:a16="http://schemas.microsoft.com/office/drawing/2014/main" id="{2043734D-F22F-3E61-F229-EAD78D97BF55}"/>
              </a:ext>
            </a:extLst>
          </p:cNvPr>
          <p:cNvSpPr txBox="1">
            <a:spLocks/>
          </p:cNvSpPr>
          <p:nvPr/>
        </p:nvSpPr>
        <p:spPr>
          <a:xfrm>
            <a:off x="6460646" y="2374095"/>
            <a:ext cx="2125772" cy="113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tamaran Thin"/>
              <a:buChar char="⬢"/>
              <a:defRPr sz="18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tamaran Thin"/>
              <a:buChar char="⬡"/>
              <a:defRPr sz="18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Thin"/>
              <a:buChar char="⬡"/>
              <a:defRPr sz="18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Thin"/>
              <a:buChar char="●"/>
              <a:defRPr sz="18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Thin"/>
              <a:buChar char="○"/>
              <a:defRPr sz="18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Thin"/>
              <a:buChar char="■"/>
              <a:defRPr sz="18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Thin"/>
              <a:buChar char="●"/>
              <a:defRPr sz="18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Thin"/>
              <a:buChar char="○"/>
              <a:defRPr sz="18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Catamaran Thin"/>
              <a:buChar char="■"/>
              <a:defRPr sz="18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algn="ctr">
              <a:buClr>
                <a:srgbClr val="509F49"/>
              </a:buClr>
              <a:buNone/>
            </a:pPr>
            <a:r>
              <a:rPr lang="en-US" sz="1600" b="1" dirty="0">
                <a:solidFill>
                  <a:srgbClr val="000000"/>
                </a:solidFill>
                <a:latin typeface="Cambria" panose="02040503050406030204" pitchFamily="18" charset="0"/>
              </a:rPr>
              <a:t>November-December: </a:t>
            </a:r>
          </a:p>
          <a:p>
            <a:pPr algn="ctr">
              <a:buClr>
                <a:srgbClr val="509F49"/>
              </a:buClr>
              <a:buNone/>
            </a:pPr>
            <a:endParaRPr lang="en-US" sz="1600" dirty="0">
              <a:solidFill>
                <a:srgbClr val="210635"/>
              </a:solidFill>
              <a:latin typeface="Cambria" panose="02040503050406030204" pitchFamily="18" charset="0"/>
            </a:endParaRPr>
          </a:p>
          <a:p>
            <a:pPr marL="0" algn="ctr">
              <a:buClr>
                <a:srgbClr val="509F49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</a:rPr>
              <a:t>Industry partners make decisions</a:t>
            </a:r>
            <a:endParaRPr lang="en-US" sz="1600" dirty="0">
              <a:solidFill>
                <a:srgbClr val="210635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alphaModFix amt="8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 idx="4294967295"/>
          </p:nvPr>
        </p:nvSpPr>
        <p:spPr>
          <a:xfrm>
            <a:off x="1845393" y="2401601"/>
            <a:ext cx="5453209" cy="31106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b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  <a:t>WCAC: </a:t>
            </a:r>
            <a:b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  <a:t>Kimberly Eiche, </a:t>
            </a:r>
            <a:r>
              <a:rPr lang="en-US" sz="2000" b="0" dirty="0" err="1">
                <a:solidFill>
                  <a:schemeClr val="bg1"/>
                </a:solidFill>
                <a:latin typeface="Cambria" panose="02040503050406030204" pitchFamily="18" charset="0"/>
              </a:rPr>
              <a:t>keiche@binghamton.edu</a:t>
            </a:r>
            <a:b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  <a:t>Ashley Misuraca, </a:t>
            </a:r>
            <a:r>
              <a:rPr lang="en-US" sz="2000" b="0" dirty="0" err="1">
                <a:solidFill>
                  <a:schemeClr val="bg1"/>
                </a:solidFill>
                <a:latin typeface="Cambria" panose="02040503050406030204" pitchFamily="18" charset="0"/>
              </a:rPr>
              <a:t>misuraca@binghamton.edu</a:t>
            </a:r>
            <a:b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b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  <a:t>Executive Assistant Dean for Graduate Studies:</a:t>
            </a:r>
            <a:b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  <a:t>Hiroki Sayama, </a:t>
            </a:r>
            <a:r>
              <a:rPr lang="en-US" sz="2000" b="0" dirty="0" err="1">
                <a:solidFill>
                  <a:schemeClr val="bg1"/>
                </a:solidFill>
                <a:latin typeface="Cambria" panose="02040503050406030204" pitchFamily="18" charset="0"/>
              </a:rPr>
              <a:t>sayama@binghamton.edu</a:t>
            </a:r>
            <a:b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b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  <a:t>Assistant to the Dean:</a:t>
            </a:r>
            <a:b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2000" b="0" dirty="0">
                <a:solidFill>
                  <a:schemeClr val="bg1"/>
                </a:solidFill>
                <a:latin typeface="Cambria" panose="02040503050406030204" pitchFamily="18" charset="0"/>
              </a:rPr>
              <a:t>Leana Testani, </a:t>
            </a:r>
            <a:r>
              <a:rPr lang="en-US" sz="2000" b="0" dirty="0" err="1">
                <a:solidFill>
                  <a:schemeClr val="bg1"/>
                </a:solidFill>
                <a:latin typeface="Cambria" panose="02040503050406030204" pitchFamily="18" charset="0"/>
              </a:rPr>
              <a:t>ltestani@binghamton.edu</a:t>
            </a:r>
            <a:endParaRPr lang="en-US" sz="2000" b="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480584" y="56071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071AE-3C49-02DD-65AB-1E2C50E6A59C}"/>
              </a:ext>
            </a:extLst>
          </p:cNvPr>
          <p:cNvSpPr txBox="1"/>
          <p:nvPr/>
        </p:nvSpPr>
        <p:spPr>
          <a:xfrm>
            <a:off x="1619906" y="1195989"/>
            <a:ext cx="590418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FFFFFF"/>
                </a:solidFill>
                <a:latin typeface="Lucida Handwriting" panose="03010101010101010101" pitchFamily="66" charset="77"/>
              </a:rPr>
              <a:t>Contact Us: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504738" y="585088"/>
            <a:ext cx="8205000" cy="59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chemeClr val="dk2"/>
                </a:solidFill>
                <a:latin typeface="Alice"/>
                <a:ea typeface="Alice"/>
                <a:cs typeface="Alice"/>
                <a:sym typeface="Alice"/>
              </a:rPr>
              <a:t>WCAC Staff Members (2025-2026)</a:t>
            </a:r>
            <a:endParaRPr sz="36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934200" y="53788"/>
            <a:ext cx="2001900" cy="369300"/>
          </a:xfrm>
          <a:prstGeom prst="rect">
            <a:avLst/>
          </a:prstGeom>
          <a:solidFill>
            <a:srgbClr val="006B5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71301" y="2753113"/>
            <a:ext cx="1588500" cy="58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Kimberly Eiche</a:t>
            </a:r>
            <a:endParaRPr sz="1300" b="1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Director</a:t>
            </a:r>
            <a:endParaRPr sz="1300" b="0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3">
            <a:alphaModFix/>
          </a:blip>
          <a:srcRect l="7044" t="21462" r="7052" b="22527"/>
          <a:stretch/>
        </p:blipFill>
        <p:spPr>
          <a:xfrm>
            <a:off x="7489825" y="1361134"/>
            <a:ext cx="1315451" cy="1292800"/>
          </a:xfrm>
          <a:prstGeom prst="rect">
            <a:avLst/>
          </a:prstGeom>
          <a:noFill/>
          <a:ln>
            <a:noFill/>
          </a:ln>
          <a:effectLst>
            <a:outerShdw blurRad="214313" dist="123825" dir="5460000" algn="bl" rotWithShape="0">
              <a:srgbClr val="000000">
                <a:alpha val="43530"/>
              </a:srgbClr>
            </a:outerShdw>
          </a:effectLst>
        </p:spPr>
      </p:pic>
      <p:sp>
        <p:nvSpPr>
          <p:cNvPr id="300" name="Google Shape;300;p41"/>
          <p:cNvSpPr txBox="1"/>
          <p:nvPr/>
        </p:nvSpPr>
        <p:spPr>
          <a:xfrm>
            <a:off x="1832279" y="2753105"/>
            <a:ext cx="1761900" cy="58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Stacey Brown</a:t>
            </a:r>
            <a:endParaRPr sz="1300" b="1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Assistant Director </a:t>
            </a:r>
            <a:endParaRPr sz="1300" b="0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3513624" y="2653063"/>
            <a:ext cx="2046000" cy="78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Ashley Misuraca</a:t>
            </a:r>
            <a:endParaRPr sz="1300" b="1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Senior Employer </a:t>
            </a:r>
            <a:endParaRPr sz="1300" b="0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Relations Coordinator</a:t>
            </a:r>
            <a:endParaRPr sz="1300" b="0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7322399" y="2653063"/>
            <a:ext cx="1650300" cy="78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Kendra Woods</a:t>
            </a:r>
            <a:endParaRPr sz="1300" b="1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Administrative</a:t>
            </a:r>
            <a:endParaRPr sz="1300" b="0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Coordinator</a:t>
            </a:r>
            <a:endParaRPr sz="1300" b="0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4">
            <a:alphaModFix/>
          </a:blip>
          <a:srcRect t="7585" b="26909"/>
          <a:stretch/>
        </p:blipFill>
        <p:spPr>
          <a:xfrm>
            <a:off x="307813" y="1340497"/>
            <a:ext cx="1315474" cy="1292800"/>
          </a:xfrm>
          <a:prstGeom prst="rect">
            <a:avLst/>
          </a:prstGeom>
          <a:noFill/>
          <a:ln>
            <a:noFill/>
          </a:ln>
          <a:effectLst>
            <a:outerShdw blurRad="242888" dist="95250" dir="5460000" algn="bl" rotWithShape="0">
              <a:srgbClr val="000000">
                <a:alpha val="48240"/>
              </a:srgbClr>
            </a:outerShdw>
          </a:effectLst>
        </p:spPr>
      </p:pic>
      <p:pic>
        <p:nvPicPr>
          <p:cNvPr id="304" name="Google Shape;304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5494" y="1340475"/>
            <a:ext cx="1315462" cy="1292813"/>
          </a:xfrm>
          <a:prstGeom prst="rect">
            <a:avLst/>
          </a:prstGeom>
          <a:noFill/>
          <a:ln>
            <a:noFill/>
          </a:ln>
          <a:effectLst>
            <a:outerShdw blurRad="242888" dist="85725" dir="5460000" algn="bl" rotWithShape="0">
              <a:srgbClr val="000000">
                <a:alpha val="47450"/>
              </a:srgbClr>
            </a:outerShdw>
          </a:effectLst>
        </p:spPr>
      </p:pic>
      <p:sp>
        <p:nvSpPr>
          <p:cNvPr id="305" name="Google Shape;305;p41"/>
          <p:cNvSpPr txBox="1"/>
          <p:nvPr/>
        </p:nvSpPr>
        <p:spPr>
          <a:xfrm>
            <a:off x="5557800" y="2653063"/>
            <a:ext cx="1588500" cy="78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300" b="1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Jacob Weinheimer</a:t>
            </a:r>
            <a:endParaRPr sz="1300" b="0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Alumni Relations</a:t>
            </a:r>
            <a:endParaRPr sz="1300" b="0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Coordinator</a:t>
            </a:r>
            <a:endParaRPr sz="1300" b="0" i="0" u="none" strike="noStrike" cap="none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 rotWithShape="1">
          <a:blip r:embed="rId6">
            <a:alphaModFix/>
          </a:blip>
          <a:srcRect l="6585" t="9754" b="29053"/>
          <a:stretch/>
        </p:blipFill>
        <p:spPr>
          <a:xfrm>
            <a:off x="5694325" y="1340488"/>
            <a:ext cx="1315451" cy="1292800"/>
          </a:xfrm>
          <a:prstGeom prst="rect">
            <a:avLst/>
          </a:prstGeom>
          <a:noFill/>
          <a:ln>
            <a:noFill/>
          </a:ln>
          <a:effectLst>
            <a:outerShdw blurRad="57150" dist="19050" dir="54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8825" y="1340488"/>
            <a:ext cx="1315449" cy="1292800"/>
          </a:xfrm>
          <a:prstGeom prst="rect">
            <a:avLst/>
          </a:prstGeom>
          <a:noFill/>
          <a:ln>
            <a:noFill/>
          </a:ln>
          <a:effectLst>
            <a:outerShdw blurRad="242888" dist="95250" dir="5460000" algn="bl" rotWithShape="0">
              <a:srgbClr val="000000">
                <a:alpha val="47450"/>
              </a:srgbClr>
            </a:outerShdw>
          </a:effectLst>
        </p:spPr>
      </p:pic>
      <p:sp>
        <p:nvSpPr>
          <p:cNvPr id="308" name="Google Shape;308;p41"/>
          <p:cNvSpPr/>
          <p:nvPr/>
        </p:nvSpPr>
        <p:spPr>
          <a:xfrm>
            <a:off x="8609900" y="6296200"/>
            <a:ext cx="362700" cy="50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8">
            <a:alphaModFix/>
          </a:blip>
          <a:srcRect t="7123" b="9661"/>
          <a:stretch/>
        </p:blipFill>
        <p:spPr>
          <a:xfrm>
            <a:off x="899925" y="3457950"/>
            <a:ext cx="7145198" cy="334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25" y="575500"/>
            <a:ext cx="9144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Which companies recruited Watson students for jobs/internships through WCAC initiatives in 2024-2025? </a:t>
            </a:r>
            <a:endParaRPr sz="24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6" name="Google Shape;316;p42"/>
          <p:cNvSpPr txBox="1">
            <a:spLocks noGrp="1"/>
          </p:cNvSpPr>
          <p:nvPr>
            <p:ph type="ftr" idx="11"/>
          </p:nvPr>
        </p:nvSpPr>
        <p:spPr>
          <a:xfrm>
            <a:off x="2133600" y="6400800"/>
            <a:ext cx="6629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FFFF"/>
                </a:solidFill>
              </a:rPr>
              <a:t>THOMAS J. WATSON  COLLEGE OF ENGINEERING AND APPLIED SCIENCE </a:t>
            </a:r>
            <a:r>
              <a:rPr lang="en-US">
                <a:solidFill>
                  <a:srgbClr val="C2D72E"/>
                </a:solidFill>
              </a:rPr>
              <a:t> </a:t>
            </a:r>
            <a:r>
              <a:rPr lang="en-US" b="1">
                <a:solidFill>
                  <a:srgbClr val="C2D72E"/>
                </a:solidFill>
              </a:rPr>
              <a:t>|</a:t>
            </a:r>
            <a:endParaRPr b="1">
              <a:solidFill>
                <a:srgbClr val="C2D72E"/>
              </a:solidFill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6934200" y="53788"/>
            <a:ext cx="2001900" cy="369300"/>
          </a:xfrm>
          <a:prstGeom prst="rect">
            <a:avLst/>
          </a:prstGeom>
          <a:solidFill>
            <a:srgbClr val="006B5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3250950" y="2648859"/>
            <a:ext cx="2305200" cy="15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6781800" y="1989300"/>
            <a:ext cx="2097300" cy="30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2"/>
          <p:cNvSpPr/>
          <p:nvPr/>
        </p:nvSpPr>
        <p:spPr>
          <a:xfrm>
            <a:off x="8608275" y="6400800"/>
            <a:ext cx="378600" cy="29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42" title="2024-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75" y="1539251"/>
            <a:ext cx="7661475" cy="495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176675" y="615200"/>
            <a:ext cx="2976600" cy="39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latin typeface="Cambria"/>
                <a:ea typeface="Cambria"/>
                <a:cs typeface="Cambria"/>
                <a:sym typeface="Cambria"/>
              </a:rPr>
              <a:t>Recruitment Events</a:t>
            </a:r>
            <a:endParaRPr sz="1900" b="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8" name="Google Shape;328;p43"/>
          <p:cNvSpPr txBox="1">
            <a:spLocks noGrp="1"/>
          </p:cNvSpPr>
          <p:nvPr>
            <p:ph type="title"/>
          </p:nvPr>
        </p:nvSpPr>
        <p:spPr>
          <a:xfrm>
            <a:off x="3216369" y="576038"/>
            <a:ext cx="2976600" cy="78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latin typeface="Cambria"/>
                <a:ea typeface="Cambria"/>
                <a:cs typeface="Cambria"/>
                <a:sym typeface="Cambria"/>
              </a:rPr>
              <a:t>Career Fairs</a:t>
            </a:r>
            <a:endParaRPr sz="1900" u="sng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>
              <a:solidFill>
                <a:schemeClr val="dk1"/>
              </a:solidFill>
            </a:endParaRPr>
          </a:p>
        </p:txBody>
      </p:sp>
      <p:cxnSp>
        <p:nvCxnSpPr>
          <p:cNvPr id="329" name="Google Shape;329;p43"/>
          <p:cNvCxnSpPr/>
          <p:nvPr/>
        </p:nvCxnSpPr>
        <p:spPr>
          <a:xfrm>
            <a:off x="6071625" y="361800"/>
            <a:ext cx="38700" cy="649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43"/>
          <p:cNvCxnSpPr/>
          <p:nvPr/>
        </p:nvCxnSpPr>
        <p:spPr>
          <a:xfrm>
            <a:off x="3323813" y="477900"/>
            <a:ext cx="46800" cy="641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43"/>
          <p:cNvSpPr txBox="1">
            <a:spLocks noGrp="1"/>
          </p:cNvSpPr>
          <p:nvPr>
            <p:ph type="title"/>
          </p:nvPr>
        </p:nvSpPr>
        <p:spPr>
          <a:xfrm>
            <a:off x="3478075" y="2966688"/>
            <a:ext cx="2486100" cy="68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latin typeface="Cambria"/>
                <a:ea typeface="Cambria"/>
                <a:cs typeface="Cambria"/>
                <a:sym typeface="Cambria"/>
              </a:rPr>
              <a:t>Classroom Presentations</a:t>
            </a:r>
            <a:endParaRPr sz="1900" b="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209575" y="4060911"/>
            <a:ext cx="2976600" cy="39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latin typeface="Cambria"/>
                <a:ea typeface="Cambria"/>
                <a:cs typeface="Cambria"/>
                <a:sym typeface="Cambria"/>
              </a:rPr>
              <a:t>Industry Tours</a:t>
            </a:r>
            <a:endParaRPr sz="1900" b="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33" name="Google Shape;333;p43"/>
          <p:cNvCxnSpPr/>
          <p:nvPr/>
        </p:nvCxnSpPr>
        <p:spPr>
          <a:xfrm flipH="1">
            <a:off x="0" y="3974700"/>
            <a:ext cx="3361500" cy="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3478075" y="3847575"/>
            <a:ext cx="2486100" cy="9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Watson Student Organization Collaborations</a:t>
            </a:r>
            <a:endParaRPr sz="1900" b="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35" name="Google Shape;335;p43"/>
          <p:cNvCxnSpPr/>
          <p:nvPr/>
        </p:nvCxnSpPr>
        <p:spPr>
          <a:xfrm rot="10800000">
            <a:off x="3358650" y="2906650"/>
            <a:ext cx="27231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43"/>
          <p:cNvCxnSpPr/>
          <p:nvPr/>
        </p:nvCxnSpPr>
        <p:spPr>
          <a:xfrm flipH="1">
            <a:off x="3340250" y="3712238"/>
            <a:ext cx="2778900" cy="1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7" name="Google Shape;3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150" y="6261600"/>
            <a:ext cx="460576" cy="4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400" y="6261600"/>
            <a:ext cx="460575" cy="4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>
            <a:off x="8749575" y="103650"/>
            <a:ext cx="250500" cy="258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3"/>
          <p:cNvSpPr txBox="1"/>
          <p:nvPr/>
        </p:nvSpPr>
        <p:spPr>
          <a:xfrm>
            <a:off x="228075" y="905025"/>
            <a:ext cx="30954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Examples: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Tech Talk or demo of new equipment/product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On-site interviews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Alumni panel &amp; info session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Facilitated initiatives to fit needs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8001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○"/>
            </a:pPr>
            <a:r>
              <a:rPr lang="en-U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i.e. guest lectures, capstone student projects, etc.  </a:t>
            </a:r>
            <a:endParaRPr sz="1500"/>
          </a:p>
        </p:txBody>
      </p:sp>
      <p:pic>
        <p:nvPicPr>
          <p:cNvPr id="341" name="Google Shape;341;p43"/>
          <p:cNvPicPr preferRelativeResize="0"/>
          <p:nvPr/>
        </p:nvPicPr>
        <p:blipFill rotWithShape="1">
          <a:blip r:embed="rId6">
            <a:alphaModFix/>
          </a:blip>
          <a:srcRect l="41027"/>
          <a:stretch/>
        </p:blipFill>
        <p:spPr>
          <a:xfrm>
            <a:off x="4437324" y="1012100"/>
            <a:ext cx="1556937" cy="86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7987" y="1655340"/>
            <a:ext cx="1499933" cy="120778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/>
        </p:nvSpPr>
        <p:spPr>
          <a:xfrm>
            <a:off x="5060675" y="2030425"/>
            <a:ext cx="8982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Fall and Spring options!</a:t>
            </a:r>
            <a:endParaRPr i="1"/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8075" y="4898377"/>
            <a:ext cx="1029450" cy="3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1724" y="4862212"/>
            <a:ext cx="980148" cy="3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89500" y="5356711"/>
            <a:ext cx="643352" cy="26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 rotWithShape="1">
          <a:blip r:embed="rId11">
            <a:alphaModFix/>
          </a:blip>
          <a:srcRect t="19580" b="23266"/>
          <a:stretch/>
        </p:blipFill>
        <p:spPr>
          <a:xfrm>
            <a:off x="3547625" y="5860838"/>
            <a:ext cx="694338" cy="3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 rotWithShape="1">
          <a:blip r:embed="rId12">
            <a:alphaModFix/>
          </a:blip>
          <a:srcRect l="8345" t="29361" r="7775" b="27873"/>
          <a:stretch/>
        </p:blipFill>
        <p:spPr>
          <a:xfrm>
            <a:off x="3834950" y="6375600"/>
            <a:ext cx="909137" cy="3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 rotWithShape="1">
          <a:blip r:embed="rId13">
            <a:alphaModFix/>
          </a:blip>
          <a:srcRect t="38369" b="38369"/>
          <a:stretch/>
        </p:blipFill>
        <p:spPr>
          <a:xfrm>
            <a:off x="120937" y="4487825"/>
            <a:ext cx="3095428" cy="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 rotWithShape="1">
          <a:blip r:embed="rId14">
            <a:alphaModFix/>
          </a:blip>
          <a:srcRect t="41276" r="8817" b="24641"/>
          <a:stretch/>
        </p:blipFill>
        <p:spPr>
          <a:xfrm>
            <a:off x="151075" y="2800250"/>
            <a:ext cx="3095398" cy="86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4523" y="2218475"/>
            <a:ext cx="1115155" cy="9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302700" y="48150"/>
            <a:ext cx="88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WCAC Company Recruitment Offerings</a:t>
            </a:r>
            <a:endParaRPr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5597" y="5392313"/>
            <a:ext cx="876575" cy="35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694899" y="5834201"/>
            <a:ext cx="1115150" cy="33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 rotWithShape="1">
          <a:blip r:embed="rId18">
            <a:alphaModFix/>
          </a:blip>
          <a:srcRect b="17999"/>
          <a:stretch/>
        </p:blipFill>
        <p:spPr>
          <a:xfrm>
            <a:off x="5175800" y="6375600"/>
            <a:ext cx="643350" cy="326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43"/>
          <p:cNvCxnSpPr/>
          <p:nvPr/>
        </p:nvCxnSpPr>
        <p:spPr>
          <a:xfrm flipH="1">
            <a:off x="7275" y="5630238"/>
            <a:ext cx="3361500" cy="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43"/>
          <p:cNvSpPr txBox="1">
            <a:spLocks noGrp="1"/>
          </p:cNvSpPr>
          <p:nvPr>
            <p:ph type="title"/>
          </p:nvPr>
        </p:nvSpPr>
        <p:spPr>
          <a:xfrm>
            <a:off x="342775" y="5817775"/>
            <a:ext cx="1029300" cy="39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latin typeface="Cambria"/>
                <a:ea typeface="Cambria"/>
                <a:cs typeface="Cambria"/>
                <a:sym typeface="Cambria"/>
              </a:rPr>
              <a:t>GrIP</a:t>
            </a:r>
            <a:endParaRPr sz="1900" b="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766355" y="5742930"/>
            <a:ext cx="1328327" cy="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>
            <a:spLocks noGrp="1"/>
          </p:cNvSpPr>
          <p:nvPr>
            <p:ph type="title"/>
          </p:nvPr>
        </p:nvSpPr>
        <p:spPr>
          <a:xfrm>
            <a:off x="-3125" y="6167075"/>
            <a:ext cx="1721100" cy="46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mbria"/>
                <a:ea typeface="Cambria"/>
                <a:cs typeface="Cambria"/>
                <a:sym typeface="Cambria"/>
              </a:rPr>
              <a:t>Watson Graduate Internship Program</a:t>
            </a:r>
            <a:endParaRPr sz="1200" b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56075" y="529362"/>
            <a:ext cx="2778900" cy="562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/>
        </p:nvSpPr>
        <p:spPr>
          <a:xfrm>
            <a:off x="6934200" y="53788"/>
            <a:ext cx="2001900" cy="369300"/>
          </a:xfrm>
          <a:prstGeom prst="rect">
            <a:avLst/>
          </a:prstGeom>
          <a:solidFill>
            <a:srgbClr val="006B5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7" name="Google Shape;367;p44"/>
          <p:cNvSpPr/>
          <p:nvPr/>
        </p:nvSpPr>
        <p:spPr>
          <a:xfrm>
            <a:off x="8537875" y="6360625"/>
            <a:ext cx="474900" cy="42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4"/>
          <p:cNvPicPr preferRelativeResize="0"/>
          <p:nvPr/>
        </p:nvPicPr>
        <p:blipFill rotWithShape="1">
          <a:blip r:embed="rId3">
            <a:alphaModFix/>
          </a:blip>
          <a:srcRect t="2095"/>
          <a:stretch/>
        </p:blipFill>
        <p:spPr>
          <a:xfrm>
            <a:off x="1851950" y="64587"/>
            <a:ext cx="5309226" cy="67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/>
        </p:nvSpPr>
        <p:spPr>
          <a:xfrm>
            <a:off x="6934200" y="53788"/>
            <a:ext cx="2001900" cy="36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863" y="1515923"/>
            <a:ext cx="1064326" cy="82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73575" y="2425800"/>
            <a:ext cx="4128900" cy="4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Kimberly Eiche, Ph.D.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Director, Watson Career and Alumni Connections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keiche@binghamton.edu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| 607-777-4578 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Stacey Brown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Assistant Director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sbrown15@binghamton.edu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| 607-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</a:rPr>
              <a:t>777-4573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Ashley Misuraca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Senior Employer Relations Coordinator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misuraca@binghamton.edu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|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</a:rPr>
              <a:t>607-777-4569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Jacob Weinheimer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Alumni Relations Coordinator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jweinheimer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@binghamton.edu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|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</a:rPr>
              <a:t>607-777-6143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Kendra Woods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Administrative Coordinator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kwoods@binghamton.edu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|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</a:rPr>
              <a:t>607-777-5202</a:t>
            </a:r>
            <a:endParaRPr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186600" y="650150"/>
            <a:ext cx="87708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 look forward to working with you!</a:t>
            </a:r>
            <a:endParaRPr sz="3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3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78" name="Google Shape;378;p45"/>
          <p:cNvPicPr preferRelativeResize="0"/>
          <p:nvPr/>
        </p:nvPicPr>
        <p:blipFill rotWithShape="1">
          <a:blip r:embed="rId8">
            <a:alphaModFix/>
          </a:blip>
          <a:srcRect l="8287" t="12194" r="4475" b="8257"/>
          <a:stretch/>
        </p:blipFill>
        <p:spPr>
          <a:xfrm>
            <a:off x="4572000" y="1673600"/>
            <a:ext cx="3994500" cy="27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/>
          <p:nvPr/>
        </p:nvSpPr>
        <p:spPr>
          <a:xfrm>
            <a:off x="8684450" y="6350350"/>
            <a:ext cx="328800" cy="36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32750" y="4783346"/>
            <a:ext cx="4272976" cy="1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4642147" y="2572301"/>
            <a:ext cx="3265070" cy="2893830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1236784" y="1362309"/>
            <a:ext cx="5108801" cy="349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>
                <a:latin typeface="Cambria" panose="02040503050406030204" pitchFamily="18" charset="0"/>
              </a:rPr>
              <a:t>Watson College Graduate Internship Program</a:t>
            </a:r>
            <a:br>
              <a:rPr lang="en" dirty="0">
                <a:latin typeface="Cambria" panose="02040503050406030204" pitchFamily="18" charset="0"/>
              </a:rPr>
            </a:br>
            <a:r>
              <a:rPr lang="en" dirty="0">
                <a:latin typeface="Cambria" panose="02040503050406030204" pitchFamily="18" charset="0"/>
              </a:rPr>
              <a:t>(</a:t>
            </a:r>
            <a:r>
              <a:rPr lang="en" dirty="0" err="1">
                <a:latin typeface="Cambria" panose="02040503050406030204" pitchFamily="18" charset="0"/>
              </a:rPr>
              <a:t>GrIP</a:t>
            </a:r>
            <a:r>
              <a:rPr lang="en" dirty="0">
                <a:latin typeface="Cambria" panose="02040503050406030204" pitchFamily="18" charset="0"/>
              </a:rPr>
              <a:t>)</a:t>
            </a:r>
            <a:endParaRPr dirty="0">
              <a:latin typeface="Cambria" panose="02040503050406030204" pitchFamily="18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E05D88-A504-294D-8F6B-D7C0C5FBE11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285" y="1063328"/>
            <a:ext cx="1596912" cy="5236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ctrTitle" idx="4294967295"/>
          </p:nvPr>
        </p:nvSpPr>
        <p:spPr>
          <a:xfrm>
            <a:off x="3481967" y="1174494"/>
            <a:ext cx="4122481" cy="77443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600" dirty="0">
                <a:latin typeface="Cambria" panose="02040503050406030204" pitchFamily="18" charset="0"/>
              </a:rPr>
              <a:t>Program Overview</a:t>
            </a:r>
            <a:endParaRPr sz="3600" dirty="0">
              <a:latin typeface="Cambria" panose="02040503050406030204" pitchFamily="18" charset="0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4294967295"/>
          </p:nvPr>
        </p:nvSpPr>
        <p:spPr>
          <a:xfrm>
            <a:off x="3481966" y="2020495"/>
            <a:ext cx="5176842" cy="32020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7-month, paid by industry internship for MS students</a:t>
            </a:r>
          </a:p>
          <a:p>
            <a:r>
              <a:rPr lang="en-US" sz="2200" dirty="0">
                <a:latin typeface="Cambria" panose="02040503050406030204" pitchFamily="18" charset="0"/>
              </a:rPr>
              <a:t>Employers hire MS students who  demonstrate strong capabilities and a high level of professional maturity as interns</a:t>
            </a:r>
          </a:p>
          <a:p>
            <a:r>
              <a:rPr lang="en-US" sz="2200" dirty="0">
                <a:latin typeface="Cambria" panose="02040503050406030204" pitchFamily="18" charset="0"/>
              </a:rPr>
              <a:t>Student Eligibility: Completed 1 year in MS program, in good standing* </a:t>
            </a:r>
          </a:p>
        </p:txBody>
      </p:sp>
      <p:sp>
        <p:nvSpPr>
          <p:cNvPr id="220" name="Google Shape;220;p14"/>
          <p:cNvSpPr txBox="1">
            <a:spLocks noGrp="1"/>
          </p:cNvSpPr>
          <p:nvPr>
            <p:ph type="sldNum" idx="12"/>
          </p:nvPr>
        </p:nvSpPr>
        <p:spPr>
          <a:xfrm>
            <a:off x="8480584" y="5607101"/>
            <a:ext cx="590104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5943"/>
                </a:solidFill>
                <a:latin typeface="Cambria" panose="02040503050406030204" pitchFamily="18" charset="0"/>
              </a:rPr>
              <a:pPr/>
              <a:t>8</a:t>
            </a:fld>
            <a:endParaRPr>
              <a:solidFill>
                <a:srgbClr val="005943"/>
              </a:solidFill>
              <a:latin typeface="Cambria" panose="02040503050406030204" pitchFamily="18" charset="0"/>
            </a:endParaRPr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151" y="1258875"/>
            <a:ext cx="1975353" cy="2180734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Google Shape;221;p14">
            <a:extLst>
              <a:ext uri="{FF2B5EF4-FFF2-40B4-BE49-F238E27FC236}">
                <a16:creationId xmlns:a16="http://schemas.microsoft.com/office/drawing/2014/main" id="{37F8554E-19D3-F096-C8AF-2774906ADC8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85192" y="3978824"/>
            <a:ext cx="2034875" cy="1864492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0AF36D-2A95-2761-FB14-E85492C0CFA4}"/>
              </a:ext>
            </a:extLst>
          </p:cNvPr>
          <p:cNvSpPr txBox="1"/>
          <p:nvPr/>
        </p:nvSpPr>
        <p:spPr>
          <a:xfrm>
            <a:off x="3503792" y="5535540"/>
            <a:ext cx="5133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/>
            <a:r>
              <a:rPr lang="en-US" dirty="0">
                <a:latin typeface="Cambria" panose="02040503050406030204" pitchFamily="18" charset="0"/>
              </a:rPr>
              <a:t>*students will apply during their 1</a:t>
            </a:r>
            <a:r>
              <a:rPr lang="en-US" baseline="30000" dirty="0">
                <a:latin typeface="Cambria" panose="02040503050406030204" pitchFamily="18" charset="0"/>
              </a:rPr>
              <a:t>st</a:t>
            </a:r>
            <a:r>
              <a:rPr lang="en-US" dirty="0">
                <a:latin typeface="Cambria" panose="02040503050406030204" pitchFamily="18" charset="0"/>
              </a:rPr>
              <a:t> semester as an MS student</a:t>
            </a:r>
            <a:endParaRPr lang="en-US" sz="180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51107" y="1090515"/>
            <a:ext cx="6229693" cy="5418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600" dirty="0">
                <a:latin typeface="Cambria" panose="02040503050406030204" pitchFamily="18" charset="0"/>
              </a:rPr>
              <a:t>Mutual Benefits</a:t>
            </a: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51106" y="1920653"/>
            <a:ext cx="7982346" cy="35322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Employers have an extended period to assess interns, with no obligation to hire</a:t>
            </a:r>
          </a:p>
          <a:p>
            <a:r>
              <a:rPr lang="en-US" sz="2200" dirty="0">
                <a:latin typeface="Cambria" panose="02040503050406030204" pitchFamily="18" charset="0"/>
              </a:rPr>
              <a:t>Employers reduce onboarding/training costs if intern is hired</a:t>
            </a:r>
          </a:p>
          <a:p>
            <a:r>
              <a:rPr lang="en-US" sz="2200" dirty="0">
                <a:latin typeface="Cambria" panose="02040503050406030204" pitchFamily="18" charset="0"/>
              </a:rPr>
              <a:t>Employers support internal mentorship and leadership growth</a:t>
            </a:r>
          </a:p>
          <a:p>
            <a:r>
              <a:rPr lang="en-US" sz="2200" dirty="0">
                <a:latin typeface="Cambria" panose="02040503050406030204" pitchFamily="18" charset="0"/>
              </a:rPr>
              <a:t>Students gain leadership &amp; industry experience</a:t>
            </a:r>
          </a:p>
          <a:p>
            <a:r>
              <a:rPr lang="en-US" sz="2200" dirty="0">
                <a:latin typeface="Cambria" panose="02040503050406030204" pitchFamily="18" charset="0"/>
              </a:rPr>
              <a:t>Enhances real-world experience for students and academic integration into the internship</a:t>
            </a:r>
          </a:p>
          <a:p>
            <a:r>
              <a:rPr lang="en-US" sz="2200" dirty="0" err="1">
                <a:latin typeface="Cambria" panose="02040503050406030204" pitchFamily="18" charset="0"/>
              </a:rPr>
              <a:t>GrIP</a:t>
            </a:r>
            <a:r>
              <a:rPr lang="en-US" sz="2200" dirty="0">
                <a:latin typeface="Cambria" panose="02040503050406030204" pitchFamily="18" charset="0"/>
              </a:rPr>
              <a:t> promotes university-industry collaboration on engineering &amp; technology challenges</a:t>
            </a:r>
          </a:p>
          <a:p>
            <a:endParaRPr lang="en-US" sz="2200" dirty="0">
              <a:latin typeface="Cambria" panose="02040503050406030204" pitchFamily="18" charset="0"/>
            </a:endParaRP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56071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5943"/>
                </a:solidFill>
              </a:rPr>
              <a:pPr/>
              <a:t>9</a:t>
            </a:fld>
            <a:endParaRPr lang="en">
              <a:solidFill>
                <a:srgbClr val="0059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4_Binghamton with B tag">
  <a:themeElements>
    <a:clrScheme name="Custom 52">
      <a:dk1>
        <a:srgbClr val="000000"/>
      </a:dk1>
      <a:lt1>
        <a:srgbClr val="FFFFFF"/>
      </a:lt1>
      <a:dk2>
        <a:srgbClr val="0F5138"/>
      </a:dk2>
      <a:lt2>
        <a:srgbClr val="C9C9C9"/>
      </a:lt2>
      <a:accent1>
        <a:srgbClr val="C2D72E"/>
      </a:accent1>
      <a:accent2>
        <a:srgbClr val="FFE559"/>
      </a:accent2>
      <a:accent3>
        <a:srgbClr val="FFFFFF"/>
      </a:accent3>
      <a:accent4>
        <a:srgbClr val="000000"/>
      </a:accent4>
      <a:accent5>
        <a:srgbClr val="4FA94B"/>
      </a:accent5>
      <a:accent6>
        <a:srgbClr val="0070D0"/>
      </a:accent6>
      <a:hlink>
        <a:srgbClr val="5CAC34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inghamton-powerpoint-template">
  <a:themeElements>
    <a:clrScheme name="Custom 53">
      <a:dk1>
        <a:srgbClr val="000000"/>
      </a:dk1>
      <a:lt1>
        <a:srgbClr val="FFFFFF"/>
      </a:lt1>
      <a:dk2>
        <a:srgbClr val="006B54"/>
      </a:dk2>
      <a:lt2>
        <a:srgbClr val="C9C9C9"/>
      </a:lt2>
      <a:accent1>
        <a:srgbClr val="CEDC00"/>
      </a:accent1>
      <a:accent2>
        <a:srgbClr val="6CC24A"/>
      </a:accent2>
      <a:accent3>
        <a:srgbClr val="5A5C5B"/>
      </a:accent3>
      <a:accent4>
        <a:srgbClr val="000000"/>
      </a:accent4>
      <a:accent5>
        <a:srgbClr val="EDA93C"/>
      </a:accent5>
      <a:accent6>
        <a:srgbClr val="0092D5"/>
      </a:accent6>
      <a:hlink>
        <a:srgbClr val="F10000"/>
      </a:hlink>
      <a:folHlink>
        <a:srgbClr val="FFFF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uphin template">
  <a:themeElements>
    <a:clrScheme name="Custom 15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005943"/>
      </a:accent1>
      <a:accent2>
        <a:srgbClr val="6CC249"/>
      </a:accent2>
      <a:accent3>
        <a:srgbClr val="F07249"/>
      </a:accent3>
      <a:accent4>
        <a:srgbClr val="FFB200"/>
      </a:accent4>
      <a:accent5>
        <a:srgbClr val="509F49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inghamton with B tag">
  <a:themeElements>
    <a:clrScheme name="Custom 52">
      <a:dk1>
        <a:srgbClr val="000000"/>
      </a:dk1>
      <a:lt1>
        <a:srgbClr val="FFFFFF"/>
      </a:lt1>
      <a:dk2>
        <a:srgbClr val="0F5138"/>
      </a:dk2>
      <a:lt2>
        <a:srgbClr val="C9C9C9"/>
      </a:lt2>
      <a:accent1>
        <a:srgbClr val="C2D72E"/>
      </a:accent1>
      <a:accent2>
        <a:srgbClr val="FFE559"/>
      </a:accent2>
      <a:accent3>
        <a:srgbClr val="FFFFFF"/>
      </a:accent3>
      <a:accent4>
        <a:srgbClr val="000000"/>
      </a:accent4>
      <a:accent5>
        <a:srgbClr val="4FA94B"/>
      </a:accent5>
      <a:accent6>
        <a:srgbClr val="0070D0"/>
      </a:accent6>
      <a:hlink>
        <a:srgbClr val="5CAC34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inghamton-powerpoint-template">
  <a:themeElements>
    <a:clrScheme name="Custom 53">
      <a:dk1>
        <a:srgbClr val="000000"/>
      </a:dk1>
      <a:lt1>
        <a:srgbClr val="FFFFFF"/>
      </a:lt1>
      <a:dk2>
        <a:srgbClr val="006B54"/>
      </a:dk2>
      <a:lt2>
        <a:srgbClr val="C9C9C9"/>
      </a:lt2>
      <a:accent1>
        <a:srgbClr val="CEDC00"/>
      </a:accent1>
      <a:accent2>
        <a:srgbClr val="6CC24A"/>
      </a:accent2>
      <a:accent3>
        <a:srgbClr val="5A5C5B"/>
      </a:accent3>
      <a:accent4>
        <a:srgbClr val="000000"/>
      </a:accent4>
      <a:accent5>
        <a:srgbClr val="EDA93C"/>
      </a:accent5>
      <a:accent6>
        <a:srgbClr val="0092D5"/>
      </a:accent6>
      <a:hlink>
        <a:srgbClr val="F10000"/>
      </a:hlink>
      <a:folHlink>
        <a:srgbClr val="FFFF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Dauphin template">
  <a:themeElements>
    <a:clrScheme name="Custom 15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005943"/>
      </a:accent1>
      <a:accent2>
        <a:srgbClr val="6CC249"/>
      </a:accent2>
      <a:accent3>
        <a:srgbClr val="F07249"/>
      </a:accent3>
      <a:accent4>
        <a:srgbClr val="FFB200"/>
      </a:accent4>
      <a:accent5>
        <a:srgbClr val="509F49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lt1"/>
        </a:solidFill>
        <a:ln>
          <a:noFill/>
        </a:ln>
        <a:effectLst>
          <a:outerShdw blurRad="428625" dist="95250" dir="16200000" algn="bl" rotWithShape="0">
            <a:schemeClr val="dk1">
              <a:alpha val="25000"/>
            </a:schemeClr>
          </a:outerShdw>
        </a:effectLst>
      </a:spPr>
      <a:bodyPr spcFirstLastPara="1" wrap="square" lIns="45700" tIns="45700" rIns="45700" bIns="45700" anchor="ctr" anchorCtr="0">
        <a:noAutofit/>
      </a:bodyPr>
      <a:lstStyle>
        <a:defPPr marL="0" marR="0" indent="0" algn="l" rtl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Pts val="1800"/>
          <a:buFont typeface="Calibri"/>
          <a:buNone/>
          <a:defRPr sz="1800" b="0" i="0" u="none" strike="noStrike" cap="none" dirty="0">
            <a:solidFill>
              <a:srgbClr val="000000"/>
            </a:solidFill>
            <a:latin typeface="Calibri"/>
            <a:ea typeface="Calibri"/>
            <a:cs typeface="Calibri"/>
            <a:sym typeface="Calibri"/>
          </a:defRPr>
        </a:defPPr>
      </a:lstStyle>
    </a:sp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442</Words>
  <Application>Microsoft Macintosh PowerPoint</Application>
  <PresentationFormat>On-screen Show (4:3)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Lucida Handwriting</vt:lpstr>
      <vt:lpstr>Catamaran Thin</vt:lpstr>
      <vt:lpstr>Cambria</vt:lpstr>
      <vt:lpstr>Arial</vt:lpstr>
      <vt:lpstr>Alice</vt:lpstr>
      <vt:lpstr>Arial Narrow</vt:lpstr>
      <vt:lpstr>Noto Sans Symbols</vt:lpstr>
      <vt:lpstr>Catamaran</vt:lpstr>
      <vt:lpstr>Calibri</vt:lpstr>
      <vt:lpstr>4_Binghamton with B tag</vt:lpstr>
      <vt:lpstr>Binghamton-powerpoint-template</vt:lpstr>
      <vt:lpstr>Dauphin template</vt:lpstr>
      <vt:lpstr>1_Binghamton with B tag</vt:lpstr>
      <vt:lpstr>Binghamton-powerpoint-template</vt:lpstr>
      <vt:lpstr>1_Dauphin template</vt:lpstr>
      <vt:lpstr>Watson Career and Alumni Connections Office GlobalFoundries Recruitment Opportunities</vt:lpstr>
      <vt:lpstr>WCAC Staff Members (2025-2026)</vt:lpstr>
      <vt:lpstr>Which companies recruited Watson students for jobs/internships through WCAC initiatives in 2024-2025? </vt:lpstr>
      <vt:lpstr>Recruitment Events</vt:lpstr>
      <vt:lpstr>PowerPoint Presentation</vt:lpstr>
      <vt:lpstr>We look forward to working with you! </vt:lpstr>
      <vt:lpstr>Watson College Graduate Internship Program (GrIP)</vt:lpstr>
      <vt:lpstr>Program Overview</vt:lpstr>
      <vt:lpstr>Mutual Benefits</vt:lpstr>
      <vt:lpstr>GrIP Proposed Timeline</vt:lpstr>
      <vt:lpstr> WCAC:  Kimberly Eiche, keiche@binghamton.edu Ashley Misuraca, misuraca@binghamton.edu  Executive Assistant Dean for Graduate Studies: Hiroki Sayama, sayama@binghamton.edu  Assistant to the Dean: Leana Testani, ltestani@binghamton.edu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Watson Career and Alumni Connections Office GlobalFoundries Recruitment Opportunities</dc:title>
  <dc:creator>Kimberly Eiche</dc:creator>
  <cp:lastModifiedBy>Kartik Gopalan </cp:lastModifiedBy>
  <cp:revision>2</cp:revision>
  <dcterms:modified xsi:type="dcterms:W3CDTF">2025-06-04T20:20:02Z</dcterms:modified>
</cp:coreProperties>
</file>